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00fad331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00fad33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c0a7854c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c0a7854c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5469b0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55469b0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012af42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012af42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decided to record our own stimuli since we want to control the variables that describe the interaction.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Reachspaces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Additionally, we want to have the scenes captured from the scale of reachspaces,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represents an intermediate scale of scenes </a:t>
            </a:r>
            <a:r>
              <a:rPr lang="en-GB">
                <a:solidFill>
                  <a:schemeClr val="dk1"/>
                </a:solidFill>
              </a:rPr>
              <a:t>introduced by Emelie Josephs and Talia Konkle.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have been found to be represented in the brain differently than </a:t>
            </a:r>
            <a:r>
              <a:rPr lang="en-GB">
                <a:solidFill>
                  <a:schemeClr val="dk1"/>
                </a:solidFill>
              </a:rPr>
              <a:t>zoomed-in objects and zoomed-out navigable scenes.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Actions &amp; contexts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selected action categories and their contexts from a study by Moritz Wurm and Ricarda Schubotz.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selected three contexts: </a:t>
            </a:r>
            <a:r>
              <a:rPr b="1" lang="en-GB"/>
              <a:t>kitchen</a:t>
            </a:r>
            <a:r>
              <a:rPr lang="en-GB"/>
              <a:t>, </a:t>
            </a:r>
            <a:r>
              <a:rPr b="1" lang="en-GB"/>
              <a:t>office</a:t>
            </a:r>
            <a:r>
              <a:rPr lang="en-GB"/>
              <a:t> and </a:t>
            </a:r>
            <a:r>
              <a:rPr b="1" lang="en-GB"/>
              <a:t>workshop</a:t>
            </a:r>
            <a:r>
              <a:rPr lang="en-GB"/>
              <a:t> with two actions each.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55469b06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55469b0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af73eb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7af73eb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9012af42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9012af42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06b17f5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06b17f5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s">
  <p:cSld name="Titelfoli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5273702" y="519113"/>
            <a:ext cx="3227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1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Dr. Max Mustermann</a:t>
            </a:r>
            <a:br>
              <a:rPr b="1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Referat Kommunikation &amp; Marketing </a:t>
            </a:r>
            <a:br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Verwaltung</a:t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15875" y="0"/>
            <a:ext cx="9160025" cy="5143825"/>
            <a:chOff x="0" y="0"/>
            <a:chExt cx="5702" cy="4320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3007"/>
              <a:ext cx="2298" cy="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"/>
            <p:cNvSpPr/>
            <p:nvPr/>
          </p:nvSpPr>
          <p:spPr>
            <a:xfrm>
              <a:off x="2" y="0"/>
              <a:ext cx="5700" cy="3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143240" y="3570131"/>
            <a:ext cx="6000900" cy="696600"/>
          </a:xfrm>
          <a:prstGeom prst="rect">
            <a:avLst/>
          </a:prstGeom>
          <a:solidFill>
            <a:srgbClr val="BF0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3071813" y="2701528"/>
            <a:ext cx="607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Oleg Vrabie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Chair of Cognitive Neuroscience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FACULTY OF HUMAN SCIENCES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121900" y="1498900"/>
            <a:ext cx="5030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title"/>
          </p:nvPr>
        </p:nvSpPr>
        <p:spPr>
          <a:xfrm>
            <a:off x="3121900" y="1969500"/>
            <a:ext cx="5030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el und Inhal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b="1" i="0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46200" y="1122850"/>
            <a:ext cx="78864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•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–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»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46200" y="1267500"/>
            <a:ext cx="38721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i="0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•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–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»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673350" y="1267500"/>
            <a:ext cx="38835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i="0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•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–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»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51650" y="4778050"/>
            <a:ext cx="76407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>
                <a:solidFill>
                  <a:srgbClr val="7F7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646200" y="744900"/>
            <a:ext cx="7188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  <a:defRPr b="1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1333872" y="1597819"/>
            <a:ext cx="7198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  <a:defRPr b="1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331640" y="2949792"/>
            <a:ext cx="72729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unito"/>
              <a:buNone/>
              <a:defRPr b="1" i="0" sz="20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unito"/>
              <a:buNone/>
              <a:defRPr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unito"/>
              <a:buNone/>
              <a:defRPr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unito"/>
              <a:buNone/>
              <a:defRPr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unito"/>
              <a:buNone/>
              <a:defRPr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unito"/>
              <a:buNone/>
              <a:defRPr i="0" sz="20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unito"/>
              <a:buNone/>
              <a:defRPr i="0" sz="20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unito"/>
              <a:buNone/>
              <a:defRPr i="0" sz="20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unito"/>
              <a:buNone/>
              <a:defRPr i="0" sz="20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751650" y="4778050"/>
            <a:ext cx="76407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>
                <a:solidFill>
                  <a:srgbClr val="7F7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>
  <p:cSld name="Inhalt mit Überschrif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331640" y="1125900"/>
            <a:ext cx="30084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b="1" i="0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331640" y="2048433"/>
            <a:ext cx="30084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i="0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None/>
              <a:defRPr i="0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lnSpc>
                <a:spcPct val="15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marR="0" rtl="0" algn="l">
              <a:lnSpc>
                <a:spcPct val="15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marR="0" rtl="0" algn="l">
              <a:lnSpc>
                <a:spcPct val="15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marR="0" rtl="0" algn="l">
              <a:lnSpc>
                <a:spcPct val="15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i="0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499992" y="1125900"/>
            <a:ext cx="3744300" cy="3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  <a:defRPr b="1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•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–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»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title"/>
          </p:nvPr>
        </p:nvSpPr>
        <p:spPr>
          <a:xfrm>
            <a:off x="751650" y="4778050"/>
            <a:ext cx="76407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>
                <a:solidFill>
                  <a:srgbClr val="7F7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None/>
              <a:defRPr sz="21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3_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9"/>
            <a:ext cx="1375171" cy="6573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331913" y="0"/>
            <a:ext cx="3906000" cy="346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5237957" y="0"/>
            <a:ext cx="3906000" cy="346500"/>
          </a:xfrm>
          <a:prstGeom prst="rect">
            <a:avLst/>
          </a:prstGeom>
          <a:solidFill>
            <a:srgbClr val="BF0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751650" y="4778050"/>
            <a:ext cx="7640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Nunito"/>
              <a:buNone/>
              <a:defRPr sz="700">
                <a:solidFill>
                  <a:srgbClr val="7F7F7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7F7F7F"/>
                </a:solidFill>
              </a:defRPr>
            </a:lvl1pPr>
            <a:lvl2pPr lvl="1" algn="r">
              <a:buNone/>
              <a:defRPr sz="1300">
                <a:solidFill>
                  <a:srgbClr val="7F7F7F"/>
                </a:solidFill>
              </a:defRPr>
            </a:lvl2pPr>
            <a:lvl3pPr lvl="2" algn="r">
              <a:buNone/>
              <a:defRPr sz="1300">
                <a:solidFill>
                  <a:srgbClr val="7F7F7F"/>
                </a:solidFill>
              </a:defRPr>
            </a:lvl3pPr>
            <a:lvl4pPr lvl="3" algn="r">
              <a:buNone/>
              <a:defRPr sz="1300">
                <a:solidFill>
                  <a:srgbClr val="7F7F7F"/>
                </a:solidFill>
              </a:defRPr>
            </a:lvl4pPr>
            <a:lvl5pPr lvl="4" algn="r">
              <a:buNone/>
              <a:defRPr sz="1300">
                <a:solidFill>
                  <a:srgbClr val="7F7F7F"/>
                </a:solidFill>
              </a:defRPr>
            </a:lvl5pPr>
            <a:lvl6pPr lvl="5" algn="r">
              <a:buNone/>
              <a:defRPr sz="1300">
                <a:solidFill>
                  <a:srgbClr val="7F7F7F"/>
                </a:solidFill>
              </a:defRPr>
            </a:lvl6pPr>
            <a:lvl7pPr lvl="6" algn="r">
              <a:buNone/>
              <a:defRPr sz="1300">
                <a:solidFill>
                  <a:srgbClr val="7F7F7F"/>
                </a:solidFill>
              </a:defRPr>
            </a:lvl7pPr>
            <a:lvl8pPr lvl="7" algn="r">
              <a:buNone/>
              <a:defRPr sz="1300">
                <a:solidFill>
                  <a:srgbClr val="7F7F7F"/>
                </a:solidFill>
              </a:defRPr>
            </a:lvl8pPr>
            <a:lvl9pPr lvl="8" algn="r">
              <a:buNone/>
              <a:defRPr sz="1300">
                <a:solidFill>
                  <a:srgbClr val="7F7F7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jpg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Actions-in-Context</a:t>
            </a:r>
            <a:endParaRPr/>
          </a:p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640"/>
              <a:t>Behavioural experiment</a:t>
            </a:r>
            <a:endParaRPr sz="2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5866925" y="724063"/>
            <a:ext cx="1982138" cy="1907511"/>
            <a:chOff x="5289850" y="1477525"/>
            <a:chExt cx="2202375" cy="2118750"/>
          </a:xfrm>
        </p:grpSpPr>
        <p:pic>
          <p:nvPicPr>
            <p:cNvPr id="58" name="Google Shape;58;p9"/>
            <p:cNvPicPr preferRelativeResize="0"/>
            <p:nvPr/>
          </p:nvPicPr>
          <p:blipFill rotWithShape="1">
            <a:blip r:embed="rId3">
              <a:alphaModFix/>
            </a:blip>
            <a:srcRect b="9821" l="61420" r="3535" t="7087"/>
            <a:stretch/>
          </p:blipFill>
          <p:spPr>
            <a:xfrm>
              <a:off x="5289850" y="1477525"/>
              <a:ext cx="2202375" cy="211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9"/>
            <p:cNvSpPr txBox="1"/>
            <p:nvPr/>
          </p:nvSpPr>
          <p:spPr>
            <a:xfrm>
              <a:off x="5988900" y="1575975"/>
              <a:ext cx="6954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0BEE2"/>
                  </a:solidFill>
                  <a:latin typeface="Nunito"/>
                  <a:ea typeface="Nunito"/>
                  <a:cs typeface="Nunito"/>
                  <a:sym typeface="Nunito"/>
                </a:rPr>
                <a:t>Scene</a:t>
              </a:r>
              <a:endParaRPr b="1" sz="1000">
                <a:solidFill>
                  <a:srgbClr val="20BEE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9"/>
            <p:cNvSpPr txBox="1"/>
            <p:nvPr/>
          </p:nvSpPr>
          <p:spPr>
            <a:xfrm>
              <a:off x="6494575" y="2251750"/>
              <a:ext cx="7308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3D85C6"/>
                  </a:solidFill>
                  <a:latin typeface="Nunito"/>
                  <a:ea typeface="Nunito"/>
                  <a:cs typeface="Nunito"/>
                  <a:sym typeface="Nunito"/>
                </a:rPr>
                <a:t>Action</a:t>
              </a:r>
              <a:endParaRPr b="1" sz="10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6640600" y="2168800"/>
              <a:ext cx="695400" cy="17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2" name="Google Shape;62;p9"/>
          <p:cNvSpPr txBox="1"/>
          <p:nvPr/>
        </p:nvSpPr>
        <p:spPr>
          <a:xfrm>
            <a:off x="5229425" y="2803075"/>
            <a:ext cx="31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comes first? Action or context?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Inspiration : Event role vs category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550" y="1296775"/>
            <a:ext cx="6284899" cy="25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646200" y="1122850"/>
            <a:ext cx="7886400" cy="36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Hafri et al. (2012); Hafri &amp; Firestone (2021)</a:t>
            </a:r>
            <a:endParaRPr/>
          </a:p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550" y="1296775"/>
            <a:ext cx="6284899" cy="25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5988900" y="1575975"/>
            <a:ext cx="69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0BEE2"/>
                </a:solidFill>
                <a:latin typeface="Nunito"/>
                <a:ea typeface="Nunito"/>
                <a:cs typeface="Nunito"/>
                <a:sym typeface="Nunito"/>
              </a:rPr>
              <a:t>Scene</a:t>
            </a:r>
            <a:endParaRPr b="1">
              <a:solidFill>
                <a:srgbClr val="20BEE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6494575" y="2251750"/>
            <a:ext cx="730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Action</a:t>
            </a:r>
            <a:endParaRPr b="1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6640600" y="2168800"/>
            <a:ext cx="695400" cy="1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4">
            <a:alphaModFix/>
          </a:blip>
          <a:srcRect b="0" l="5562" r="5571" t="0"/>
          <a:stretch/>
        </p:blipFill>
        <p:spPr>
          <a:xfrm>
            <a:off x="1774300" y="1577038"/>
            <a:ext cx="1537751" cy="1153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1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Context-Action recognition</a:t>
            </a:r>
            <a:endParaRPr/>
          </a:p>
        </p:txBody>
      </p:sp>
      <p:sp>
        <p:nvSpPr>
          <p:cNvPr id="82" name="Google Shape;82;p11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7212875" y="1154550"/>
            <a:ext cx="567000" cy="567000"/>
          </a:xfrm>
          <a:prstGeom prst="flowChartConnec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?</a:t>
            </a:r>
            <a:endParaRPr sz="3000"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5">
            <a:alphaModFix/>
          </a:blip>
          <a:srcRect b="29952" l="8294" r="41677" t="3531"/>
          <a:stretch/>
        </p:blipFill>
        <p:spPr>
          <a:xfrm>
            <a:off x="3094175" y="2077950"/>
            <a:ext cx="1563300" cy="11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Stimuli</a:t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646200" y="1122850"/>
            <a:ext cx="7886400" cy="36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(B&amp;W) Photos of actions and contexts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3rd-</a:t>
            </a:r>
            <a:r>
              <a:rPr lang="en-GB" sz="1200"/>
              <a:t>person view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Scale ~</a:t>
            </a:r>
            <a:r>
              <a:rPr lang="en-GB" sz="1200"/>
              <a:t> reachspaces [~Konkle]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Actions &amp; context pool</a:t>
            </a:r>
            <a:endParaRPr sz="12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High compatibility &amp; low incompatibility [~Wurm]</a:t>
            </a:r>
            <a:endParaRPr sz="8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Kitchen, Office, Workshop</a:t>
            </a:r>
            <a:endParaRPr sz="8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Variability</a:t>
            </a:r>
            <a:endParaRPr sz="12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Viewpoints x 2 : frontal &amp; lateral</a:t>
            </a:r>
            <a:endParaRPr sz="8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Actors x 2</a:t>
            </a:r>
            <a:endParaRPr sz="8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Context exemplars x 2</a:t>
            </a:r>
            <a:endParaRPr sz="8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Example: Office context &amp; action</a:t>
            </a:r>
            <a:endParaRPr sz="1200"/>
          </a:p>
        </p:txBody>
      </p:sp>
      <p:grpSp>
        <p:nvGrpSpPr>
          <p:cNvPr id="92" name="Google Shape;92;p12"/>
          <p:cNvGrpSpPr/>
          <p:nvPr/>
        </p:nvGrpSpPr>
        <p:grpSpPr>
          <a:xfrm>
            <a:off x="3848083" y="603773"/>
            <a:ext cx="1878474" cy="1430334"/>
            <a:chOff x="2541325" y="747750"/>
            <a:chExt cx="3363427" cy="2579037"/>
          </a:xfrm>
        </p:grpSpPr>
        <p:pic>
          <p:nvPicPr>
            <p:cNvPr id="93" name="Google Shape;93;p12"/>
            <p:cNvPicPr preferRelativeResize="0"/>
            <p:nvPr/>
          </p:nvPicPr>
          <p:blipFill rotWithShape="1">
            <a:blip r:embed="rId3">
              <a:alphaModFix amt="27000"/>
            </a:blip>
            <a:srcRect b="0" l="4131" r="0" t="0"/>
            <a:stretch/>
          </p:blipFill>
          <p:spPr>
            <a:xfrm>
              <a:off x="2541325" y="747750"/>
              <a:ext cx="3363427" cy="257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2"/>
            <p:cNvPicPr preferRelativeResize="0"/>
            <p:nvPr/>
          </p:nvPicPr>
          <p:blipFill rotWithShape="1">
            <a:blip r:embed="rId3">
              <a:alphaModFix/>
            </a:blip>
            <a:srcRect b="0" l="36241" r="32714" t="0"/>
            <a:stretch/>
          </p:blipFill>
          <p:spPr>
            <a:xfrm>
              <a:off x="3678450" y="747750"/>
              <a:ext cx="1089171" cy="25790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/>
          <p:cNvPicPr preferRelativeResize="0"/>
          <p:nvPr/>
        </p:nvPicPr>
        <p:blipFill rotWithShape="1">
          <a:blip r:embed="rId4">
            <a:alphaModFix/>
          </a:blip>
          <a:srcRect b="54357" l="2681" r="2576" t="8561"/>
          <a:stretch/>
        </p:blipFill>
        <p:spPr>
          <a:xfrm>
            <a:off x="5228460" y="3823200"/>
            <a:ext cx="3714944" cy="83686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7" name="Google Shape;97;p12"/>
          <p:cNvGrpSpPr/>
          <p:nvPr/>
        </p:nvGrpSpPr>
        <p:grpSpPr>
          <a:xfrm>
            <a:off x="5881850" y="603764"/>
            <a:ext cx="3061545" cy="2827043"/>
            <a:chOff x="4991325" y="1168048"/>
            <a:chExt cx="4028349" cy="3721752"/>
          </a:xfrm>
        </p:grpSpPr>
        <p:grpSp>
          <p:nvGrpSpPr>
            <p:cNvPr id="98" name="Google Shape;98;p12"/>
            <p:cNvGrpSpPr/>
            <p:nvPr/>
          </p:nvGrpSpPr>
          <p:grpSpPr>
            <a:xfrm>
              <a:off x="4991325" y="1168048"/>
              <a:ext cx="4028349" cy="3569426"/>
              <a:chOff x="4371900" y="847323"/>
              <a:chExt cx="4028349" cy="3569426"/>
            </a:xfrm>
          </p:grpSpPr>
          <p:grpSp>
            <p:nvGrpSpPr>
              <p:cNvPr id="99" name="Google Shape;99;p12"/>
              <p:cNvGrpSpPr/>
              <p:nvPr/>
            </p:nvGrpSpPr>
            <p:grpSpPr>
              <a:xfrm>
                <a:off x="5137499" y="847323"/>
                <a:ext cx="3262750" cy="3569426"/>
                <a:chOff x="4014549" y="1211923"/>
                <a:chExt cx="3262750" cy="3569426"/>
              </a:xfrm>
            </p:grpSpPr>
            <p:pic>
              <p:nvPicPr>
                <p:cNvPr id="100" name="Google Shape;100;p1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47000" y="1211923"/>
                  <a:ext cx="3230299" cy="1195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" name="Google Shape;101;p1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14549" y="2407300"/>
                  <a:ext cx="3230299" cy="2374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2" name="Google Shape;102;p12"/>
              <p:cNvGrpSpPr/>
              <p:nvPr/>
            </p:nvGrpSpPr>
            <p:grpSpPr>
              <a:xfrm>
                <a:off x="4371900" y="1079200"/>
                <a:ext cx="752400" cy="1038300"/>
                <a:chOff x="4371900" y="1079200"/>
                <a:chExt cx="752400" cy="1038300"/>
              </a:xfrm>
            </p:grpSpPr>
            <p:sp>
              <p:nvSpPr>
                <p:cNvPr id="103" name="Google Shape;103;p12"/>
                <p:cNvSpPr/>
                <p:nvPr/>
              </p:nvSpPr>
              <p:spPr>
                <a:xfrm>
                  <a:off x="4809300" y="1079200"/>
                  <a:ext cx="315000" cy="1038300"/>
                </a:xfrm>
                <a:prstGeom prst="leftBrace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2"/>
                <p:cNvSpPr txBox="1"/>
                <p:nvPr/>
              </p:nvSpPr>
              <p:spPr>
                <a:xfrm rot="-5400000">
                  <a:off x="4153650" y="1426900"/>
                  <a:ext cx="8058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solidFill>
                        <a:srgbClr val="FFAB4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Kitchen</a:t>
                  </a:r>
                  <a:endParaRPr sz="800">
                    <a:solidFill>
                      <a:srgbClr val="FFAB4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grpSp>
            <p:nvGrpSpPr>
              <p:cNvPr id="105" name="Google Shape;105;p12"/>
              <p:cNvGrpSpPr/>
              <p:nvPr/>
            </p:nvGrpSpPr>
            <p:grpSpPr>
              <a:xfrm>
                <a:off x="4371900" y="2204101"/>
                <a:ext cx="765600" cy="1006298"/>
                <a:chOff x="4371900" y="1079209"/>
                <a:chExt cx="765600" cy="1217100"/>
              </a:xfrm>
            </p:grpSpPr>
            <p:sp>
              <p:nvSpPr>
                <p:cNvPr id="106" name="Google Shape;106;p12"/>
                <p:cNvSpPr/>
                <p:nvPr/>
              </p:nvSpPr>
              <p:spPr>
                <a:xfrm>
                  <a:off x="4809300" y="1079209"/>
                  <a:ext cx="328200" cy="1217100"/>
                </a:xfrm>
                <a:prstGeom prst="leftBrace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rgbClr val="4285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285F4"/>
                    </a:solidFill>
                  </a:endParaRPr>
                </a:p>
              </p:txBody>
            </p:sp>
            <p:sp>
              <p:nvSpPr>
                <p:cNvPr id="107" name="Google Shape;107;p12"/>
                <p:cNvSpPr txBox="1"/>
                <p:nvPr/>
              </p:nvSpPr>
              <p:spPr>
                <a:xfrm rot="-5400000">
                  <a:off x="4153650" y="1481281"/>
                  <a:ext cx="8058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285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solidFill>
                        <a:srgbClr val="4285F4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Office</a:t>
                  </a:r>
                  <a:endParaRPr sz="800">
                    <a:solidFill>
                      <a:srgbClr val="4285F4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grpSp>
            <p:nvGrpSpPr>
              <p:cNvPr id="108" name="Google Shape;108;p12"/>
              <p:cNvGrpSpPr/>
              <p:nvPr/>
            </p:nvGrpSpPr>
            <p:grpSpPr>
              <a:xfrm>
                <a:off x="4371900" y="3272600"/>
                <a:ext cx="765600" cy="1006200"/>
                <a:chOff x="4371900" y="1079200"/>
                <a:chExt cx="765600" cy="1006200"/>
              </a:xfrm>
            </p:grpSpPr>
            <p:sp>
              <p:nvSpPr>
                <p:cNvPr id="109" name="Google Shape;109;p12"/>
                <p:cNvSpPr/>
                <p:nvPr/>
              </p:nvSpPr>
              <p:spPr>
                <a:xfrm>
                  <a:off x="4809300" y="1079200"/>
                  <a:ext cx="328200" cy="1006200"/>
                </a:xfrm>
                <a:prstGeom prst="leftBrace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rgbClr val="0097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12"/>
                <p:cNvSpPr txBox="1"/>
                <p:nvPr/>
              </p:nvSpPr>
              <p:spPr>
                <a:xfrm rot="-5400000">
                  <a:off x="4078950" y="1388225"/>
                  <a:ext cx="9552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97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solidFill>
                        <a:srgbClr val="0097A7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Workshop</a:t>
                  </a:r>
                  <a:endParaRPr sz="800">
                    <a:solidFill>
                      <a:srgbClr val="0097A7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  <p:sp>
          <p:nvSpPr>
            <p:cNvPr id="111" name="Google Shape;111;p12"/>
            <p:cNvSpPr txBox="1"/>
            <p:nvPr/>
          </p:nvSpPr>
          <p:spPr>
            <a:xfrm>
              <a:off x="5732900" y="4597300"/>
              <a:ext cx="2545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Likert scale: 1 - very unlikely; 6 - very likely  </a:t>
              </a:r>
              <a:endParaRPr sz="700"/>
            </a:p>
          </p:txBody>
        </p:sp>
      </p:grpSp>
      <p:pic>
        <p:nvPicPr>
          <p:cNvPr id="112" name="Google Shape;112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301" y="3586027"/>
            <a:ext cx="1698913" cy="113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10373" y="3586026"/>
            <a:ext cx="1698913" cy="11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910000" y="1032101"/>
            <a:ext cx="1395600" cy="1119000"/>
          </a:xfrm>
          <a:prstGeom prst="roundRect">
            <a:avLst>
              <a:gd fmla="val 6443" name="adj"/>
            </a:avLst>
          </a:prstGeom>
          <a:solidFill>
            <a:schemeClr val="dk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5549663" y="2679588"/>
            <a:ext cx="131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Target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2 ÷ 7 frames* (60Hz)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 b="29952" l="8294" r="41677" t="3531"/>
          <a:stretch/>
        </p:blipFill>
        <p:spPr>
          <a:xfrm>
            <a:off x="5057587" y="1713288"/>
            <a:ext cx="1088100" cy="8139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p13"/>
          <p:cNvCxnSpPr/>
          <p:nvPr/>
        </p:nvCxnSpPr>
        <p:spPr>
          <a:xfrm flipH="1" rot="10500074">
            <a:off x="4433231" y="2227665"/>
            <a:ext cx="3770039" cy="230737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2" name="Google Shape;122;p13"/>
          <p:cNvPicPr preferRelativeResize="0"/>
          <p:nvPr/>
        </p:nvPicPr>
        <p:blipFill rotWithShape="1">
          <a:blip r:embed="rId4">
            <a:alphaModFix/>
          </a:blip>
          <a:srcRect b="0" l="5562" r="5571" t="0"/>
          <a:stretch/>
        </p:blipFill>
        <p:spPr>
          <a:xfrm>
            <a:off x="4243476" y="2253901"/>
            <a:ext cx="1080003" cy="809998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3"/>
          <p:cNvSpPr txBox="1"/>
          <p:nvPr/>
        </p:nvSpPr>
        <p:spPr>
          <a:xfrm rot="1315">
            <a:off x="6272216" y="3525736"/>
            <a:ext cx="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4508388" y="3311238"/>
            <a:ext cx="819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Fixation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400 ms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6588294" y="2188350"/>
            <a:ext cx="641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Mask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250 ms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7475399" y="1395650"/>
            <a:ext cx="112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Probe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(until response, max 2.5 s)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75" y="1012600"/>
            <a:ext cx="2655949" cy="19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6">
            <a:alphaModFix/>
          </a:blip>
          <a:srcRect b="25958" l="0" r="33293" t="0"/>
          <a:stretch/>
        </p:blipFill>
        <p:spPr>
          <a:xfrm>
            <a:off x="2982538" y="2820625"/>
            <a:ext cx="1303584" cy="813899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3"/>
          <p:cNvSpPr txBox="1"/>
          <p:nvPr/>
        </p:nvSpPr>
        <p:spPr>
          <a:xfrm>
            <a:off x="6247500" y="1199150"/>
            <a:ext cx="7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Stapling</a:t>
            </a:r>
            <a:r>
              <a:rPr lang="en-GB" sz="900">
                <a:solidFill>
                  <a:schemeClr val="lt1"/>
                </a:solidFill>
              </a:rPr>
              <a:t>?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6279450" y="1460525"/>
            <a:ext cx="656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</a:rPr>
              <a:t>← : no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</a:rPr>
              <a:t>→ : yes</a:t>
            </a:r>
            <a:endParaRPr/>
          </a:p>
        </p:txBody>
      </p:sp>
      <p:sp>
        <p:nvSpPr>
          <p:cNvPr id="132" name="Google Shape;132;p13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Hafri et al. (2012)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*In ms: 33,50,66,83,116ms</a:t>
            </a:r>
            <a:endParaRPr/>
          </a:p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0" l="5562" r="5571" t="0"/>
          <a:stretch/>
        </p:blipFill>
        <p:spPr>
          <a:xfrm>
            <a:off x="2350676" y="1699276"/>
            <a:ext cx="1080003" cy="810001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25" y="1032100"/>
            <a:ext cx="1395601" cy="104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parameters</a:t>
            </a:r>
            <a:endParaRPr/>
          </a:p>
        </p:txBody>
      </p:sp>
      <p:sp>
        <p:nvSpPr>
          <p:cNvPr id="141" name="Google Shape;141;p14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Hafri et al. (2012)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*In ms: 33,50,66,83,116ms</a:t>
            </a:r>
            <a:endParaRPr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7700" y="1699275"/>
            <a:ext cx="1215375" cy="810001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14"/>
          <p:cNvSpPr txBox="1"/>
          <p:nvPr/>
        </p:nvSpPr>
        <p:spPr>
          <a:xfrm>
            <a:off x="1573975" y="2827025"/>
            <a:ext cx="263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Hafri: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Screen: 1024 x 768 = 4:3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Target: 640 x 480</a:t>
            </a:r>
            <a:r>
              <a:rPr lang="en-GB">
                <a:solidFill>
                  <a:schemeClr val="dk1"/>
                </a:solidFill>
              </a:rPr>
              <a:t> = 4:3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A_t / A_s = 0.39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4834200" y="2827025"/>
            <a:ext cx="332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</a:t>
            </a:r>
            <a:r>
              <a:rPr lang="en-GB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Screen: (1920 x </a:t>
            </a:r>
            <a:r>
              <a:rPr b="1" lang="en-GB"/>
              <a:t>1080</a:t>
            </a:r>
            <a:r>
              <a:rPr lang="en-GB"/>
              <a:t>) = 19:10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Target: (1012 x </a:t>
            </a:r>
            <a:r>
              <a:rPr b="1" lang="en-GB"/>
              <a:t>675</a:t>
            </a:r>
            <a:r>
              <a:rPr lang="en-GB"/>
              <a:t>) = 3:2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A_t / A_s = 0.329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Probe screen</a:t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2343045" y="1426041"/>
            <a:ext cx="4315200" cy="29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4039966" y="2222850"/>
            <a:ext cx="920700" cy="409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Stapling</a:t>
            </a:r>
            <a:endParaRPr sz="1600"/>
          </a:p>
        </p:txBody>
      </p:sp>
      <p:sp>
        <p:nvSpPr>
          <p:cNvPr id="153" name="Google Shape;153;p15"/>
          <p:cNvSpPr txBox="1"/>
          <p:nvPr/>
        </p:nvSpPr>
        <p:spPr>
          <a:xfrm>
            <a:off x="3952110" y="1755838"/>
            <a:ext cx="109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Did you see?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4039953" y="2792134"/>
            <a:ext cx="1009200" cy="516619"/>
            <a:chOff x="2053300" y="3038075"/>
            <a:chExt cx="870000" cy="446400"/>
          </a:xfrm>
        </p:grpSpPr>
        <p:sp>
          <p:nvSpPr>
            <p:cNvPr id="155" name="Google Shape;155;p15"/>
            <p:cNvSpPr txBox="1"/>
            <p:nvPr/>
          </p:nvSpPr>
          <p:spPr>
            <a:xfrm>
              <a:off x="2053300" y="3038075"/>
              <a:ext cx="381600" cy="4464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</a:rPr>
                <a:t>←</a:t>
              </a:r>
              <a:endParaRPr sz="2200"/>
            </a:p>
          </p:txBody>
        </p:sp>
        <p:sp>
          <p:nvSpPr>
            <p:cNvPr id="156" name="Google Shape;156;p15"/>
            <p:cNvSpPr txBox="1"/>
            <p:nvPr/>
          </p:nvSpPr>
          <p:spPr>
            <a:xfrm>
              <a:off x="2434900" y="3084275"/>
              <a:ext cx="48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</a:rPr>
                <a:t>: no</a:t>
              </a:r>
              <a:endParaRPr sz="1100"/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4039953" y="3363393"/>
            <a:ext cx="1009548" cy="516619"/>
            <a:chOff x="2053300" y="3038075"/>
            <a:chExt cx="870300" cy="446400"/>
          </a:xfrm>
        </p:grpSpPr>
        <p:sp>
          <p:nvSpPr>
            <p:cNvPr id="158" name="Google Shape;158;p15"/>
            <p:cNvSpPr txBox="1"/>
            <p:nvPr/>
          </p:nvSpPr>
          <p:spPr>
            <a:xfrm>
              <a:off x="2053300" y="3038075"/>
              <a:ext cx="381600" cy="4464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</a:rPr>
                <a:t>→</a:t>
              </a:r>
              <a:endParaRPr sz="2200"/>
            </a:p>
          </p:txBody>
        </p:sp>
        <p:sp>
          <p:nvSpPr>
            <p:cNvPr id="159" name="Google Shape;159;p15"/>
            <p:cNvSpPr txBox="1"/>
            <p:nvPr/>
          </p:nvSpPr>
          <p:spPr>
            <a:xfrm>
              <a:off x="2434900" y="3084275"/>
              <a:ext cx="488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</a:rPr>
                <a:t>: yes</a:t>
              </a:r>
              <a:endParaRPr sz="1100"/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6237928" y="448225"/>
            <a:ext cx="2195293" cy="880200"/>
            <a:chOff x="4864006" y="116450"/>
            <a:chExt cx="2691300" cy="880200"/>
          </a:xfrm>
        </p:grpSpPr>
        <p:sp>
          <p:nvSpPr>
            <p:cNvPr id="161" name="Google Shape;161;p15"/>
            <p:cNvSpPr/>
            <p:nvPr/>
          </p:nvSpPr>
          <p:spPr>
            <a:xfrm>
              <a:off x="4864006" y="116450"/>
              <a:ext cx="2691300" cy="880200"/>
            </a:xfrm>
            <a:prstGeom prst="wedgeRoundRectCallout">
              <a:avLst>
                <a:gd fmla="val -99536" name="adj1"/>
                <a:gd fmla="val 162750" name="adj2"/>
                <a:gd fmla="val 0" name="adj3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5081681" y="288661"/>
              <a:ext cx="22569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Nunito"/>
                  <a:ea typeface="Nunito"/>
                  <a:cs typeface="Nunito"/>
                  <a:sym typeface="Nunito"/>
                </a:rPr>
                <a:t>Random action from the context presented in the target image</a:t>
              </a:r>
              <a:endParaRPr sz="9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3" name="Google Shape;163;p15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646200" y="603775"/>
            <a:ext cx="7910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Hypothesis</a:t>
            </a:r>
            <a:endParaRPr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646200" y="1122850"/>
            <a:ext cx="7886400" cy="36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Scenes/context are perceived faster than actions [~Greene &amp; Oliva]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 txBox="1"/>
          <p:nvPr>
            <p:ph idx="2" type="title"/>
          </p:nvPr>
        </p:nvSpPr>
        <p:spPr>
          <a:xfrm>
            <a:off x="646200" y="4791575"/>
            <a:ext cx="7640700" cy="2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